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7495916"/>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2838709"/>
            <a:ext cx="9118379" cy="12864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Hacking</a:t>
            </a:r>
          </a:p>
        </p:txBody>
      </p:sp>
      <p:sp>
        <p:nvSpPr>
          <p:cNvPr name="TextBox 5" id="5"/>
          <p:cNvSpPr txBox="true"/>
          <p:nvPr/>
        </p:nvSpPr>
        <p:spPr>
          <a:xfrm rot="0">
            <a:off x="1564160" y="3946276"/>
            <a:ext cx="11543648" cy="33916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CON METASPLOIT</a:t>
            </a:r>
          </a:p>
        </p:txBody>
      </p:sp>
      <p:sp>
        <p:nvSpPr>
          <p:cNvPr name="TextBox 6" id="6"/>
          <p:cNvSpPr txBox="true"/>
          <p:nvPr/>
        </p:nvSpPr>
        <p:spPr>
          <a:xfrm rot="0">
            <a:off x="1564160" y="971550"/>
            <a:ext cx="3184003" cy="479111"/>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Esercizio S7/L1</a:t>
            </a:r>
          </a:p>
        </p:txBody>
      </p:sp>
      <p:sp>
        <p:nvSpPr>
          <p:cNvPr name="TextBox 7" id="7"/>
          <p:cNvSpPr txBox="true"/>
          <p:nvPr/>
        </p:nvSpPr>
        <p:spPr>
          <a:xfrm rot="0">
            <a:off x="1564160" y="9397448"/>
            <a:ext cx="3184003" cy="479111"/>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Mattia Chiriatti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9730990" y="278323"/>
            <a:ext cx="8139014" cy="4016503"/>
          </a:xfrm>
          <a:custGeom>
            <a:avLst/>
            <a:gdLst/>
            <a:ahLst/>
            <a:cxnLst/>
            <a:rect r="r" b="b" t="t" l="l"/>
            <a:pathLst>
              <a:path h="4016503" w="8139014">
                <a:moveTo>
                  <a:pt x="0" y="0"/>
                </a:moveTo>
                <a:lnTo>
                  <a:pt x="8139014" y="0"/>
                </a:lnTo>
                <a:lnTo>
                  <a:pt x="8139014" y="4016503"/>
                </a:lnTo>
                <a:lnTo>
                  <a:pt x="0" y="4016503"/>
                </a:lnTo>
                <a:lnTo>
                  <a:pt x="0" y="0"/>
                </a:lnTo>
                <a:close/>
              </a:path>
            </a:pathLst>
          </a:custGeom>
          <a:blipFill>
            <a:blip r:embed="rId3"/>
            <a:stretch>
              <a:fillRect l="0" t="0" r="0" b="0"/>
            </a:stretch>
          </a:blipFill>
        </p:spPr>
      </p:sp>
      <p:sp>
        <p:nvSpPr>
          <p:cNvPr name="Freeform 4" id="4"/>
          <p:cNvSpPr/>
          <p:nvPr/>
        </p:nvSpPr>
        <p:spPr>
          <a:xfrm flipH="false" flipV="false" rot="0">
            <a:off x="10607839" y="4713848"/>
            <a:ext cx="6385316" cy="5246849"/>
          </a:xfrm>
          <a:custGeom>
            <a:avLst/>
            <a:gdLst/>
            <a:ahLst/>
            <a:cxnLst/>
            <a:rect r="r" b="b" t="t" l="l"/>
            <a:pathLst>
              <a:path h="5246849" w="6385316">
                <a:moveTo>
                  <a:pt x="0" y="0"/>
                </a:moveTo>
                <a:lnTo>
                  <a:pt x="6385316" y="0"/>
                </a:lnTo>
                <a:lnTo>
                  <a:pt x="6385316" y="5246849"/>
                </a:lnTo>
                <a:lnTo>
                  <a:pt x="0" y="5246849"/>
                </a:lnTo>
                <a:lnTo>
                  <a:pt x="0" y="0"/>
                </a:lnTo>
                <a:close/>
              </a:path>
            </a:pathLst>
          </a:custGeom>
          <a:blipFill>
            <a:blip r:embed="rId4"/>
            <a:stretch>
              <a:fillRect l="0" t="0" r="0" b="0"/>
            </a:stretch>
          </a:blipFill>
        </p:spPr>
      </p:sp>
      <p:sp>
        <p:nvSpPr>
          <p:cNvPr name="TextBox 5" id="5"/>
          <p:cNvSpPr txBox="true"/>
          <p:nvPr/>
        </p:nvSpPr>
        <p:spPr>
          <a:xfrm rot="0">
            <a:off x="1028700" y="1689978"/>
            <a:ext cx="8086735" cy="59810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Per avviare una sessione di hacking sulla macchina Metasploitable, ci avvaleremo dell’utilizzo di Metasploit, un programma ad hoc per l’hacking.</a:t>
            </a:r>
          </a:p>
          <a:p>
            <a:pPr algn="ctr">
              <a:lnSpc>
                <a:spcPts val="4759"/>
              </a:lnSpc>
            </a:pPr>
          </a:p>
          <a:p>
            <a:pPr algn="ctr">
              <a:lnSpc>
                <a:spcPts val="4759"/>
              </a:lnSpc>
            </a:pPr>
            <a:r>
              <a:rPr lang="en-US" sz="3399">
                <a:solidFill>
                  <a:srgbClr val="FFFFFF"/>
                </a:solidFill>
                <a:latin typeface="Canva Sans"/>
              </a:rPr>
              <a:t>Verificheremo, prima di tutto, l’IP di Meta (192.168.1.27) e subito dopo apriremo Metasploit sulla nostra macchina attaccante Kali col comando “msfconsole”.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1894597" y="805440"/>
            <a:ext cx="14059704" cy="3012794"/>
          </a:xfrm>
          <a:custGeom>
            <a:avLst/>
            <a:gdLst/>
            <a:ahLst/>
            <a:cxnLst/>
            <a:rect r="r" b="b" t="t" l="l"/>
            <a:pathLst>
              <a:path h="3012794" w="14059704">
                <a:moveTo>
                  <a:pt x="0" y="0"/>
                </a:moveTo>
                <a:lnTo>
                  <a:pt x="14059704" y="0"/>
                </a:lnTo>
                <a:lnTo>
                  <a:pt x="14059704" y="3012794"/>
                </a:lnTo>
                <a:lnTo>
                  <a:pt x="0" y="3012794"/>
                </a:lnTo>
                <a:lnTo>
                  <a:pt x="0" y="0"/>
                </a:lnTo>
                <a:close/>
              </a:path>
            </a:pathLst>
          </a:custGeom>
          <a:blipFill>
            <a:blip r:embed="rId3"/>
            <a:stretch>
              <a:fillRect l="0" t="0" r="0" b="0"/>
            </a:stretch>
          </a:blipFill>
        </p:spPr>
      </p:sp>
      <p:sp>
        <p:nvSpPr>
          <p:cNvPr name="TextBox 4" id="4"/>
          <p:cNvSpPr txBox="true"/>
          <p:nvPr/>
        </p:nvSpPr>
        <p:spPr>
          <a:xfrm rot="0">
            <a:off x="1167822" y="4477385"/>
            <a:ext cx="15952357" cy="47809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In questo esercizio, ci faremo strada attraverso il protocollo FTP della porta 21, quindi andiamo a cercare degli exploit dedicati proprio a quel protocollo col comando “search vsftpd”.</a:t>
            </a:r>
          </a:p>
          <a:p>
            <a:pPr algn="ctr">
              <a:lnSpc>
                <a:spcPts val="4759"/>
              </a:lnSpc>
            </a:pPr>
          </a:p>
          <a:p>
            <a:pPr algn="ctr">
              <a:lnSpc>
                <a:spcPts val="4759"/>
              </a:lnSpc>
            </a:pPr>
            <a:r>
              <a:rPr lang="en-US" sz="3399">
                <a:solidFill>
                  <a:srgbClr val="FFFFFF"/>
                </a:solidFill>
                <a:latin typeface="Canva Sans"/>
              </a:rPr>
              <a:t>In questo caso, non abbiamo interesse nel creare un attacco DoS, bensì abbiamo bisogno di un accesso che ci permetta di fare modifiche di diverso genere, quindi useremo il secondo exploit dedicato alla creazione di una Backdoor.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3251188" y="255054"/>
            <a:ext cx="11712950" cy="5109058"/>
          </a:xfrm>
          <a:custGeom>
            <a:avLst/>
            <a:gdLst/>
            <a:ahLst/>
            <a:cxnLst/>
            <a:rect r="r" b="b" t="t" l="l"/>
            <a:pathLst>
              <a:path h="5109058" w="11712950">
                <a:moveTo>
                  <a:pt x="0" y="0"/>
                </a:moveTo>
                <a:lnTo>
                  <a:pt x="11712950" y="0"/>
                </a:lnTo>
                <a:lnTo>
                  <a:pt x="11712950" y="5109058"/>
                </a:lnTo>
                <a:lnTo>
                  <a:pt x="0" y="5109058"/>
                </a:lnTo>
                <a:lnTo>
                  <a:pt x="0" y="0"/>
                </a:lnTo>
                <a:close/>
              </a:path>
            </a:pathLst>
          </a:custGeom>
          <a:blipFill>
            <a:blip r:embed="rId3"/>
            <a:stretch>
              <a:fillRect l="0" t="0" r="0" b="0"/>
            </a:stretch>
          </a:blipFill>
        </p:spPr>
      </p:sp>
      <p:sp>
        <p:nvSpPr>
          <p:cNvPr name="TextBox 4" id="4"/>
          <p:cNvSpPr txBox="true"/>
          <p:nvPr/>
        </p:nvSpPr>
        <p:spPr>
          <a:xfrm rot="0">
            <a:off x="1167822" y="5506171"/>
            <a:ext cx="15952357" cy="41808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rPr>
              <a:t>Usiamo, quindi, l’exploit n°1 col comando “use 1”.</a:t>
            </a:r>
          </a:p>
          <a:p>
            <a:pPr algn="ctr">
              <a:lnSpc>
                <a:spcPts val="4759"/>
              </a:lnSpc>
            </a:pPr>
            <a:r>
              <a:rPr lang="en-US" sz="3399">
                <a:solidFill>
                  <a:srgbClr val="FFFFFF"/>
                </a:solidFill>
                <a:latin typeface="Canva Sans"/>
              </a:rPr>
              <a:t>Implementato l’exploit, avremo bisogno anche di un payload dedicato che il programma ci offre di default. Ma il payload va settato ad hoc.</a:t>
            </a:r>
          </a:p>
          <a:p>
            <a:pPr algn="ctr">
              <a:lnSpc>
                <a:spcPts val="4759"/>
              </a:lnSpc>
            </a:pPr>
          </a:p>
          <a:p>
            <a:pPr algn="ctr">
              <a:lnSpc>
                <a:spcPts val="4759"/>
              </a:lnSpc>
            </a:pPr>
            <a:r>
              <a:rPr lang="en-US" sz="3399">
                <a:solidFill>
                  <a:srgbClr val="FFFFFF"/>
                </a:solidFill>
                <a:latin typeface="Canva Sans"/>
              </a:rPr>
              <a:t>Col comando “show options” andremo proprio a settare il payload sull’IP specifico di Metasploitable, specificando anche la porta del protocollo FTP, solitamente la 21.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2806548" y="458032"/>
            <a:ext cx="12804726" cy="4776544"/>
          </a:xfrm>
          <a:custGeom>
            <a:avLst/>
            <a:gdLst/>
            <a:ahLst/>
            <a:cxnLst/>
            <a:rect r="r" b="b" t="t" l="l"/>
            <a:pathLst>
              <a:path h="4776544" w="12804726">
                <a:moveTo>
                  <a:pt x="0" y="0"/>
                </a:moveTo>
                <a:lnTo>
                  <a:pt x="12804726" y="0"/>
                </a:lnTo>
                <a:lnTo>
                  <a:pt x="12804726" y="4776544"/>
                </a:lnTo>
                <a:lnTo>
                  <a:pt x="0" y="4776544"/>
                </a:lnTo>
                <a:lnTo>
                  <a:pt x="0" y="0"/>
                </a:lnTo>
                <a:close/>
              </a:path>
            </a:pathLst>
          </a:custGeom>
          <a:blipFill>
            <a:blip r:embed="rId3"/>
            <a:stretch>
              <a:fillRect l="0" t="0" r="0" b="0"/>
            </a:stretch>
          </a:blipFill>
        </p:spPr>
      </p:sp>
      <p:sp>
        <p:nvSpPr>
          <p:cNvPr name="TextBox 4" id="4"/>
          <p:cNvSpPr txBox="true"/>
          <p:nvPr/>
        </p:nvSpPr>
        <p:spPr>
          <a:xfrm rot="0">
            <a:off x="1167822" y="5506171"/>
            <a:ext cx="15952357"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Per specificare l’IP della macchina vittima, utilizzeremo il comando “set rhosts IP”, dove al posto di IP inseriremo appunto l’IP di Metasploitable.</a:t>
            </a:r>
          </a:p>
          <a:p>
            <a:pPr algn="ctr">
              <a:lnSpc>
                <a:spcPts val="4759"/>
              </a:lnSpc>
            </a:pPr>
          </a:p>
          <a:p>
            <a:pPr algn="ctr">
              <a:lnSpc>
                <a:spcPts val="4759"/>
              </a:lnSpc>
            </a:pPr>
            <a:r>
              <a:rPr lang="en-US" sz="3399">
                <a:solidFill>
                  <a:srgbClr val="FFFFFF"/>
                </a:solidFill>
                <a:latin typeface="Canva Sans"/>
              </a:rPr>
              <a:t>Per verificare il corretto inserimento del dato, invieremo una nuova richiesta di “show options” come da immagine sopra.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2021654" y="1028700"/>
            <a:ext cx="14708183" cy="2660173"/>
          </a:xfrm>
          <a:custGeom>
            <a:avLst/>
            <a:gdLst/>
            <a:ahLst/>
            <a:cxnLst/>
            <a:rect r="r" b="b" t="t" l="l"/>
            <a:pathLst>
              <a:path h="2660173" w="14708183">
                <a:moveTo>
                  <a:pt x="0" y="0"/>
                </a:moveTo>
                <a:lnTo>
                  <a:pt x="14708183" y="0"/>
                </a:lnTo>
                <a:lnTo>
                  <a:pt x="14708183" y="2660173"/>
                </a:lnTo>
                <a:lnTo>
                  <a:pt x="0" y="2660173"/>
                </a:lnTo>
                <a:lnTo>
                  <a:pt x="0" y="0"/>
                </a:lnTo>
                <a:close/>
              </a:path>
            </a:pathLst>
          </a:custGeom>
          <a:blipFill>
            <a:blip r:embed="rId3"/>
            <a:stretch>
              <a:fillRect l="0" t="0" r="0" b="0"/>
            </a:stretch>
          </a:blipFill>
        </p:spPr>
      </p:sp>
      <p:sp>
        <p:nvSpPr>
          <p:cNvPr name="TextBox 4" id="4"/>
          <p:cNvSpPr txBox="true"/>
          <p:nvPr/>
        </p:nvSpPr>
        <p:spPr>
          <a:xfrm rot="0">
            <a:off x="1167822" y="4887913"/>
            <a:ext cx="15952357" cy="29806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Settato il payload, possiamo procedere all’exploit. Il comando da utilizzare è semplicemente “exploit”.</a:t>
            </a:r>
          </a:p>
          <a:p>
            <a:pPr algn="ctr">
              <a:lnSpc>
                <a:spcPts val="4759"/>
              </a:lnSpc>
            </a:pPr>
          </a:p>
          <a:p>
            <a:pPr algn="ctr">
              <a:lnSpc>
                <a:spcPts val="4759"/>
              </a:lnSpc>
            </a:pPr>
            <a:r>
              <a:rPr lang="en-US" sz="3399">
                <a:solidFill>
                  <a:srgbClr val="FFFFFF"/>
                </a:solidFill>
                <a:latin typeface="Canva Sans"/>
              </a:rPr>
              <a:t>Dopo che Metasploit ci mette al corrente che la shell session è stata aperta correttamente, potremo interagire attivamente con la macchina vittima.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1272928" y="1028700"/>
            <a:ext cx="6100606" cy="1486442"/>
          </a:xfrm>
          <a:custGeom>
            <a:avLst/>
            <a:gdLst/>
            <a:ahLst/>
            <a:cxnLst/>
            <a:rect r="r" b="b" t="t" l="l"/>
            <a:pathLst>
              <a:path h="1486442" w="6100606">
                <a:moveTo>
                  <a:pt x="0" y="0"/>
                </a:moveTo>
                <a:lnTo>
                  <a:pt x="6100606" y="0"/>
                </a:lnTo>
                <a:lnTo>
                  <a:pt x="6100606" y="1486442"/>
                </a:lnTo>
                <a:lnTo>
                  <a:pt x="0" y="1486442"/>
                </a:lnTo>
                <a:lnTo>
                  <a:pt x="0" y="0"/>
                </a:lnTo>
                <a:close/>
              </a:path>
            </a:pathLst>
          </a:custGeom>
          <a:blipFill>
            <a:blip r:embed="rId3"/>
            <a:stretch>
              <a:fillRect l="0" t="0" r="0" b="0"/>
            </a:stretch>
          </a:blipFill>
        </p:spPr>
      </p:sp>
      <p:sp>
        <p:nvSpPr>
          <p:cNvPr name="Freeform 4" id="4"/>
          <p:cNvSpPr/>
          <p:nvPr/>
        </p:nvSpPr>
        <p:spPr>
          <a:xfrm flipH="false" flipV="false" rot="0">
            <a:off x="8516011" y="1280725"/>
            <a:ext cx="8743289" cy="982392"/>
          </a:xfrm>
          <a:custGeom>
            <a:avLst/>
            <a:gdLst/>
            <a:ahLst/>
            <a:cxnLst/>
            <a:rect r="r" b="b" t="t" l="l"/>
            <a:pathLst>
              <a:path h="982392" w="8743289">
                <a:moveTo>
                  <a:pt x="0" y="0"/>
                </a:moveTo>
                <a:lnTo>
                  <a:pt x="8743289" y="0"/>
                </a:lnTo>
                <a:lnTo>
                  <a:pt x="8743289" y="982392"/>
                </a:lnTo>
                <a:lnTo>
                  <a:pt x="0" y="982392"/>
                </a:lnTo>
                <a:lnTo>
                  <a:pt x="0" y="0"/>
                </a:lnTo>
                <a:close/>
              </a:path>
            </a:pathLst>
          </a:custGeom>
          <a:blipFill>
            <a:blip r:embed="rId4"/>
            <a:stretch>
              <a:fillRect l="0" t="0" r="0" b="0"/>
            </a:stretch>
          </a:blipFill>
        </p:spPr>
      </p:sp>
      <p:sp>
        <p:nvSpPr>
          <p:cNvPr name="TextBox 5" id="5"/>
          <p:cNvSpPr txBox="true"/>
          <p:nvPr/>
        </p:nvSpPr>
        <p:spPr>
          <a:xfrm rot="0">
            <a:off x="1167822" y="3428136"/>
            <a:ext cx="15952357" cy="59810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Andiamo, quindi, a creare la cartella richiesta dall’esercizio. Prima di tutto, ci spostiamo nella cartella di root della macchina vittima col comando “cd /”.</a:t>
            </a:r>
          </a:p>
          <a:p>
            <a:pPr algn="ctr">
              <a:lnSpc>
                <a:spcPts val="4759"/>
              </a:lnSpc>
            </a:pPr>
          </a:p>
          <a:p>
            <a:pPr algn="ctr">
              <a:lnSpc>
                <a:spcPts val="4759"/>
              </a:lnSpc>
            </a:pPr>
            <a:r>
              <a:rPr lang="en-US" sz="3399">
                <a:solidFill>
                  <a:srgbClr val="FFFFFF"/>
                </a:solidFill>
                <a:latin typeface="Canva Sans"/>
              </a:rPr>
              <a:t>Subito dopo, andremo a creare la cartella col comando “mkdir test_metasploit”.</a:t>
            </a:r>
          </a:p>
          <a:p>
            <a:pPr algn="ctr">
              <a:lnSpc>
                <a:spcPts val="4759"/>
              </a:lnSpc>
            </a:pPr>
          </a:p>
          <a:p>
            <a:pPr algn="ctr">
              <a:lnSpc>
                <a:spcPts val="4759"/>
              </a:lnSpc>
            </a:pPr>
            <a:r>
              <a:rPr lang="en-US" sz="3399">
                <a:solidFill>
                  <a:srgbClr val="FFFFFF"/>
                </a:solidFill>
                <a:latin typeface="Canva Sans"/>
              </a:rPr>
              <a:t>Per verificare che la cartella è stata creata, dal nostro command prompt possiamo anche provare a spostarci nella suddetta cartella col comando “cd /test_metasploit”. Se sul prompt non leggeremo alcun messaggio di allarme, la creazione della cartella sarà andata a buon fine.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TextBox 3" id="3"/>
          <p:cNvSpPr txBox="true"/>
          <p:nvPr/>
        </p:nvSpPr>
        <p:spPr>
          <a:xfrm rot="0">
            <a:off x="927388" y="4939434"/>
            <a:ext cx="15952357" cy="35807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Per avvalorare ancora il buon esito dell’hacking, proviamo a spostarci nella cartella appena creata anche dalla macchina vittima stessa.</a:t>
            </a:r>
          </a:p>
          <a:p>
            <a:pPr algn="ctr">
              <a:lnSpc>
                <a:spcPts val="4759"/>
              </a:lnSpc>
            </a:pPr>
          </a:p>
          <a:p>
            <a:pPr algn="ctr">
              <a:lnSpc>
                <a:spcPts val="4759"/>
              </a:lnSpc>
            </a:pPr>
            <a:r>
              <a:rPr lang="en-US" sz="3399">
                <a:solidFill>
                  <a:srgbClr val="FFFFFF"/>
                </a:solidFill>
                <a:latin typeface="Canva Sans"/>
              </a:rPr>
              <a:t>Per accedere alla cartella, però, abbiamo bisogno dei permessi di root.</a:t>
            </a:r>
          </a:p>
          <a:p>
            <a:pPr algn="ctr">
              <a:lnSpc>
                <a:spcPts val="4759"/>
              </a:lnSpc>
            </a:pPr>
            <a:r>
              <a:rPr lang="en-US" sz="3399">
                <a:solidFill>
                  <a:srgbClr val="FFFFFF"/>
                </a:solidFill>
                <a:latin typeface="Canva Sans"/>
              </a:rPr>
              <a:t>Dopo aver effettuato l’accesso come root, possiamo spostarci nella cartella desiderata col solito comando “cd /test_metasploit”, come in figura.</a:t>
            </a:r>
          </a:p>
        </p:txBody>
      </p:sp>
      <p:sp>
        <p:nvSpPr>
          <p:cNvPr name="Freeform 4" id="4"/>
          <p:cNvSpPr/>
          <p:nvPr/>
        </p:nvSpPr>
        <p:spPr>
          <a:xfrm flipH="false" flipV="false" rot="0">
            <a:off x="2696727" y="1028700"/>
            <a:ext cx="12180314" cy="3203827"/>
          </a:xfrm>
          <a:custGeom>
            <a:avLst/>
            <a:gdLst/>
            <a:ahLst/>
            <a:cxnLst/>
            <a:rect r="r" b="b" t="t" l="l"/>
            <a:pathLst>
              <a:path h="3203827" w="12180314">
                <a:moveTo>
                  <a:pt x="0" y="0"/>
                </a:moveTo>
                <a:lnTo>
                  <a:pt x="12180314" y="0"/>
                </a:lnTo>
                <a:lnTo>
                  <a:pt x="12180314" y="3203827"/>
                </a:lnTo>
                <a:lnTo>
                  <a:pt x="0" y="3203827"/>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DAF6nT1BtsU</dc:identifier>
  <dcterms:modified xsi:type="dcterms:W3CDTF">2011-08-01T06:04:30Z</dcterms:modified>
  <cp:revision>1</cp:revision>
  <dc:title>Add a little bit of body text</dc:title>
</cp:coreProperties>
</file>